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Medium Bold" charset="1" panose="02000000000000000000"/>
      <p:regular r:id="rId22"/>
    </p:embeddedFont>
    <p:embeddedFont>
      <p:font typeface="Poppins Medium" charset="1" panose="02000000000000000000"/>
      <p:regular r:id="rId23"/>
    </p:embeddedFont>
    <p:embeddedFont>
      <p:font typeface="Poppins Light" charset="1" panose="02000000000000000000"/>
      <p:regular r:id="rId24"/>
    </p:embeddedFont>
    <p:embeddedFont>
      <p:font typeface="Dumondi Condensed Heavy" charset="1" panose="00000000000000000000"/>
      <p:regular r:id="rId25"/>
    </p:embeddedFont>
    <p:embeddedFont>
      <p:font typeface="Dumondi Condensed Bold" charset="1" panose="00000000000000000000"/>
      <p:regular r:id="rId26"/>
    </p:embeddedFont>
    <p:embeddedFont>
      <p:font typeface="Canva Sans Bold" charset="1" panose="020B0803030501040103"/>
      <p:regular r:id="rId27"/>
    </p:embeddedFont>
    <p:embeddedFont>
      <p:font typeface="Shrikhand" charset="1" panose="02000000000000000000"/>
      <p:regular r:id="rId28"/>
    </p:embeddedFont>
    <p:embeddedFont>
      <p:font typeface="Poppins Light Bold" charset="1" panose="02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63844" cy="10263844"/>
          </a:xfrm>
          <a:custGeom>
            <a:avLst/>
            <a:gdLst/>
            <a:ahLst/>
            <a:cxnLst/>
            <a:rect r="r" b="b" t="t" l="l"/>
            <a:pathLst>
              <a:path h="10263844" w="10263844">
                <a:moveTo>
                  <a:pt x="0" y="0"/>
                </a:moveTo>
                <a:lnTo>
                  <a:pt x="10263844" y="0"/>
                </a:lnTo>
                <a:lnTo>
                  <a:pt x="10263844" y="10263844"/>
                </a:lnTo>
                <a:lnTo>
                  <a:pt x="0" y="10263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42819" y="2484879"/>
            <a:ext cx="8024156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3"/>
              </a:lnSpc>
            </a:pPr>
            <a:r>
              <a:rPr lang="en-US" sz="9327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Proyecto Singular-Fit</a:t>
            </a:r>
          </a:p>
          <a:p>
            <a:pPr algn="ctr">
              <a:lnSpc>
                <a:spcPts val="1119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63844" y="7000860"/>
            <a:ext cx="8024156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173" indent="-302086" lvl="1">
              <a:lnSpc>
                <a:spcPts val="3358"/>
              </a:lnSpc>
              <a:buFont typeface="Arial"/>
              <a:buChar char="•"/>
            </a:pPr>
            <a:r>
              <a:rPr lang="en-US" sz="2798">
                <a:solidFill>
                  <a:srgbClr val="10B5B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Tie</a:t>
            </a:r>
            <a:r>
              <a:rPr lang="en-US" sz="2798">
                <a:solidFill>
                  <a:srgbClr val="10B5B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nda en línea de ropa masculina de talla única</a:t>
            </a:r>
          </a:p>
          <a:p>
            <a:pPr algn="ctr" marL="604173" indent="-302086" lvl="1">
              <a:lnSpc>
                <a:spcPts val="3358"/>
              </a:lnSpc>
              <a:buFont typeface="Arial"/>
              <a:buChar char="•"/>
            </a:pPr>
            <a:r>
              <a:rPr lang="en-US" sz="2798">
                <a:solidFill>
                  <a:srgbClr val="10B5B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Tecnologías: Spring Boot, MySQL, Angular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4597" y="1623332"/>
            <a:ext cx="11170849" cy="98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2"/>
              </a:lnSpc>
            </a:pPr>
            <a:r>
              <a:rPr lang="en-US" sz="6444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Pr</a:t>
            </a:r>
            <a:r>
              <a:rPr lang="en-US" sz="6444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oductos Entregables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23458"/>
            <a:ext cx="10964355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Plataforma d</a:t>
            </a:r>
            <a:r>
              <a:rPr lang="en-US" sz="2799" spc="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 e-commerce operativa con funcionalidades de compra, pago, y administración de productos.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Estructura del proyecto</a:t>
            </a:r>
            <a:r>
              <a:rPr lang="en-US" sz="2799" spc="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6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Manual de usuario que guíe a los clientes en la compra de productos y a los administradores en la gestión de la tienda.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true" rot="1274619">
            <a:off x="10535490" y="434340"/>
            <a:ext cx="11480966" cy="8782939"/>
          </a:xfrm>
          <a:custGeom>
            <a:avLst/>
            <a:gdLst/>
            <a:ahLst/>
            <a:cxnLst/>
            <a:rect r="r" b="b" t="t" l="l"/>
            <a:pathLst>
              <a:path h="8782939" w="11480966">
                <a:moveTo>
                  <a:pt x="11480965" y="8782939"/>
                </a:moveTo>
                <a:lnTo>
                  <a:pt x="0" y="8782939"/>
                </a:lnTo>
                <a:lnTo>
                  <a:pt x="0" y="0"/>
                </a:lnTo>
                <a:lnTo>
                  <a:pt x="11480965" y="0"/>
                </a:lnTo>
                <a:lnTo>
                  <a:pt x="11480965" y="8782939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0596" y="1424848"/>
            <a:ext cx="12166808" cy="8684059"/>
          </a:xfrm>
          <a:custGeom>
            <a:avLst/>
            <a:gdLst/>
            <a:ahLst/>
            <a:cxnLst/>
            <a:rect r="r" b="b" t="t" l="l"/>
            <a:pathLst>
              <a:path h="8684059" w="12166808">
                <a:moveTo>
                  <a:pt x="0" y="0"/>
                </a:moveTo>
                <a:lnTo>
                  <a:pt x="12166808" y="0"/>
                </a:lnTo>
                <a:lnTo>
                  <a:pt x="12166808" y="8684059"/>
                </a:lnTo>
                <a:lnTo>
                  <a:pt x="0" y="8684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0596" y="1637641"/>
            <a:ext cx="7096476" cy="294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60596" y="667872"/>
            <a:ext cx="59147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BASE DE DATOS: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775" y="3542417"/>
            <a:ext cx="5914750" cy="6236955"/>
          </a:xfrm>
          <a:custGeom>
            <a:avLst/>
            <a:gdLst/>
            <a:ahLst/>
            <a:cxnLst/>
            <a:rect r="r" b="b" t="t" l="l"/>
            <a:pathLst>
              <a:path h="6236955" w="5914750">
                <a:moveTo>
                  <a:pt x="0" y="0"/>
                </a:moveTo>
                <a:lnTo>
                  <a:pt x="5914750" y="0"/>
                </a:lnTo>
                <a:lnTo>
                  <a:pt x="5914750" y="6236955"/>
                </a:lnTo>
                <a:lnTo>
                  <a:pt x="0" y="6236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28390" y="3542417"/>
            <a:ext cx="3768388" cy="6236955"/>
          </a:xfrm>
          <a:custGeom>
            <a:avLst/>
            <a:gdLst/>
            <a:ahLst/>
            <a:cxnLst/>
            <a:rect r="r" b="b" t="t" l="l"/>
            <a:pathLst>
              <a:path h="6236955" w="3768388">
                <a:moveTo>
                  <a:pt x="0" y="0"/>
                </a:moveTo>
                <a:lnTo>
                  <a:pt x="3768388" y="0"/>
                </a:lnTo>
                <a:lnTo>
                  <a:pt x="3768388" y="6236955"/>
                </a:lnTo>
                <a:lnTo>
                  <a:pt x="0" y="6236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35372" y="525429"/>
            <a:ext cx="5417256" cy="1806738"/>
            <a:chOff x="0" y="0"/>
            <a:chExt cx="7223007" cy="24089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19588"/>
              <a:ext cx="7223007" cy="389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3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7223007" cy="1501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75"/>
                </a:lnSpc>
              </a:pPr>
              <a:r>
                <a:rPr lang="en-US" sz="7479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Estructura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91775" y="2846258"/>
            <a:ext cx="59147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SPRING BOOT: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28390" y="2846258"/>
            <a:ext cx="385222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ANGULAR: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9144000" y="2332168"/>
            <a:ext cx="0" cy="7638389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0446" y="1028700"/>
            <a:ext cx="12887109" cy="8998585"/>
          </a:xfrm>
          <a:custGeom>
            <a:avLst/>
            <a:gdLst/>
            <a:ahLst/>
            <a:cxnLst/>
            <a:rect r="r" b="b" t="t" l="l"/>
            <a:pathLst>
              <a:path h="8998585" w="12887109">
                <a:moveTo>
                  <a:pt x="0" y="0"/>
                </a:moveTo>
                <a:lnTo>
                  <a:pt x="12887108" y="0"/>
                </a:lnTo>
                <a:lnTo>
                  <a:pt x="12887108" y="8998585"/>
                </a:lnTo>
                <a:lnTo>
                  <a:pt x="0" y="8998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93" r="0" b="-20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0446" y="350181"/>
            <a:ext cx="59147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MODELO BPMN: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11" y="1144007"/>
            <a:ext cx="14477978" cy="8867762"/>
          </a:xfrm>
          <a:custGeom>
            <a:avLst/>
            <a:gdLst/>
            <a:ahLst/>
            <a:cxnLst/>
            <a:rect r="r" b="b" t="t" l="l"/>
            <a:pathLst>
              <a:path h="8867762" w="14477978">
                <a:moveTo>
                  <a:pt x="0" y="0"/>
                </a:moveTo>
                <a:lnTo>
                  <a:pt x="14477978" y="0"/>
                </a:lnTo>
                <a:lnTo>
                  <a:pt x="14477978" y="8867762"/>
                </a:lnTo>
                <a:lnTo>
                  <a:pt x="0" y="886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5011" y="380438"/>
            <a:ext cx="59147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CASO DE USO: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8415" y="1531115"/>
            <a:ext cx="14811170" cy="840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482" indent="-342741" lvl="1">
              <a:lnSpc>
                <a:spcPts val="4444"/>
              </a:lnSpc>
              <a:spcBef>
                <a:spcPct val="0"/>
              </a:spcBef>
              <a:buFont typeface="Arial"/>
              <a:buChar char="•"/>
            </a:pPr>
            <a:r>
              <a:rPr lang="en-US" sz="317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Opti</a:t>
            </a:r>
            <a:r>
              <a:rPr lang="en-US" sz="3174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mización de la experiencia de usuario: Es fundamental asegurarse de que la plataforma sea aún más intuitiva y fácil de navegar.</a:t>
            </a:r>
          </a:p>
          <a:p>
            <a:pPr algn="l">
              <a:lnSpc>
                <a:spcPts val="4444"/>
              </a:lnSpc>
              <a:spcBef>
                <a:spcPct val="0"/>
              </a:spcBef>
            </a:pPr>
          </a:p>
          <a:p>
            <a:pPr algn="l" marL="685482" indent="-342741" lvl="1">
              <a:lnSpc>
                <a:spcPts val="4444"/>
              </a:lnSpc>
              <a:spcBef>
                <a:spcPct val="0"/>
              </a:spcBef>
              <a:buFont typeface="Arial"/>
              <a:buChar char="•"/>
            </a:pPr>
            <a:r>
              <a:rPr lang="en-US" sz="3174" u="none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Incorporar opciones de pago adicionales</a:t>
            </a:r>
            <a:r>
              <a:rPr lang="en-US" sz="3174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Considerar agregar más métodos de pago, como billeteras digitales, para ofrecer más flexibilidad y adaptarse a las preferencias de los usuarios.</a:t>
            </a:r>
          </a:p>
          <a:p>
            <a:pPr algn="l">
              <a:lnSpc>
                <a:spcPts val="4444"/>
              </a:lnSpc>
              <a:spcBef>
                <a:spcPct val="0"/>
              </a:spcBef>
            </a:pPr>
          </a:p>
          <a:p>
            <a:pPr algn="l" marL="685482" indent="-342741" lvl="1">
              <a:lnSpc>
                <a:spcPts val="4444"/>
              </a:lnSpc>
              <a:spcBef>
                <a:spcPct val="0"/>
              </a:spcBef>
              <a:buFont typeface="Arial"/>
              <a:buChar char="•"/>
            </a:pPr>
            <a:r>
              <a:rPr lang="en-US" sz="3174" u="none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Mejorar la presencia en redes sociales</a:t>
            </a:r>
            <a:r>
              <a:rPr lang="en-US" sz="3174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: Aprovechar plataformas como Instagram y Facebook para interactuar más directamente con los clientes, mostrando nuevos productos y promociones, lo que puede aumentar la visibilidad y el compromiso del público.</a:t>
            </a:r>
          </a:p>
          <a:p>
            <a:pPr algn="l">
              <a:lnSpc>
                <a:spcPts val="4444"/>
              </a:lnSpc>
              <a:spcBef>
                <a:spcPct val="0"/>
              </a:spcBef>
            </a:pPr>
          </a:p>
          <a:p>
            <a:pPr algn="l" marL="685482" indent="-342741" lvl="1">
              <a:lnSpc>
                <a:spcPts val="4444"/>
              </a:lnSpc>
              <a:spcBef>
                <a:spcPct val="0"/>
              </a:spcBef>
              <a:buFont typeface="Arial"/>
              <a:buChar char="•"/>
            </a:pPr>
            <a:r>
              <a:rPr lang="en-US" sz="3174" u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Implementar un sistema de recomendaciones personalizadas: Utilizar la información de compras previas o preferencias para sugerir productos relevantes y mejorar la experiencia de compra del usuario.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38415" y="258847"/>
            <a:ext cx="1481117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Recomendaciones:</a:t>
            </a:r>
          </a:p>
        </p:txBody>
      </p:sp>
      <p:sp>
        <p:nvSpPr>
          <p:cNvPr name="AutoShape 4" id="4"/>
          <p:cNvSpPr/>
          <p:nvPr/>
        </p:nvSpPr>
        <p:spPr>
          <a:xfrm>
            <a:off x="1738415" y="1588265"/>
            <a:ext cx="14811170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585397">
            <a:off x="-1609053" y="5825858"/>
            <a:ext cx="5275507" cy="5438667"/>
          </a:xfrm>
          <a:custGeom>
            <a:avLst/>
            <a:gdLst/>
            <a:ahLst/>
            <a:cxnLst/>
            <a:rect r="r" b="b" t="t" l="l"/>
            <a:pathLst>
              <a:path h="5438667" w="5275507">
                <a:moveTo>
                  <a:pt x="0" y="0"/>
                </a:moveTo>
                <a:lnTo>
                  <a:pt x="5275506" y="0"/>
                </a:lnTo>
                <a:lnTo>
                  <a:pt x="5275506" y="5438667"/>
                </a:lnTo>
                <a:lnTo>
                  <a:pt x="0" y="5438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95694" y="3419466"/>
            <a:ext cx="11776526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b="true" sz="5999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Con</a:t>
            </a:r>
            <a:r>
              <a:rPr lang="en-US" b="true" sz="5999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clusión:</a:t>
            </a:r>
          </a:p>
          <a:p>
            <a:pPr algn="ctr" marL="684404" indent="-342202" lvl="1">
              <a:lnSpc>
                <a:spcPts val="3804"/>
              </a:lnSpc>
              <a:buFont typeface="Arial"/>
              <a:buChar char="•"/>
            </a:pPr>
            <a:r>
              <a:rPr lang="en-US" sz="31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Singular-Fit es una respuesta moderna y eficiente a las nuevas necesidades de consumo.</a:t>
            </a:r>
          </a:p>
          <a:p>
            <a:pPr algn="ctr" marL="684404" indent="-342202" lvl="1">
              <a:lnSpc>
                <a:spcPts val="3804"/>
              </a:lnSpc>
              <a:buFont typeface="Arial"/>
              <a:buChar char="•"/>
            </a:pPr>
            <a:r>
              <a:rPr lang="en-US" sz="317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Busca transformar la experiencia de compra masculina en Perú a través de la tecnología y la simplicidad.</a:t>
            </a:r>
          </a:p>
          <a:p>
            <a:pPr algn="ctr">
              <a:lnSpc>
                <a:spcPts val="71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6585397">
            <a:off x="14021887" y="-2244072"/>
            <a:ext cx="7105857" cy="7325626"/>
          </a:xfrm>
          <a:custGeom>
            <a:avLst/>
            <a:gdLst/>
            <a:ahLst/>
            <a:cxnLst/>
            <a:rect r="r" b="b" t="t" l="l"/>
            <a:pathLst>
              <a:path h="7325626" w="7105857">
                <a:moveTo>
                  <a:pt x="0" y="0"/>
                </a:moveTo>
                <a:lnTo>
                  <a:pt x="7105857" y="0"/>
                </a:lnTo>
                <a:lnTo>
                  <a:pt x="7105857" y="7325626"/>
                </a:lnTo>
                <a:lnTo>
                  <a:pt x="0" y="7325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5825" y="1193969"/>
            <a:ext cx="11330431" cy="8329355"/>
            <a:chOff x="0" y="0"/>
            <a:chExt cx="15107241" cy="1110580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3825"/>
              <a:ext cx="15107241" cy="4816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997"/>
                </a:lnSpc>
              </a:pPr>
              <a:r>
                <a:rPr lang="en-US" sz="12725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RESUMEN DEL PROYECTO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860283"/>
              <a:ext cx="15107241" cy="5245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Pla</a:t>
              </a:r>
              <a:r>
                <a:rPr lang="en-US" sz="2799" spc="55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taforma de e-commerce para hombres.</a:t>
              </a:r>
            </a:p>
            <a:p>
              <a:pPr algn="l">
                <a:lnSpc>
                  <a:spcPts val="3919"/>
                </a:lnSpc>
              </a:pP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Experiencia de compra simple, rápida y segura.</a:t>
              </a:r>
            </a:p>
            <a:p>
              <a:pPr algn="l">
                <a:lnSpc>
                  <a:spcPts val="3919"/>
                </a:lnSpc>
              </a:pP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Pago con tarjeta de débito/crédito.</a:t>
              </a:r>
            </a:p>
            <a:p>
              <a:pPr algn="l">
                <a:lnSpc>
                  <a:spcPts val="3919"/>
                </a:lnSpc>
              </a:pPr>
            </a:p>
            <a:p>
              <a:pPr algn="l" marL="604520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5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Sistema de registro y autenticación.</a:t>
              </a:r>
            </a:p>
            <a:p>
              <a:pPr algn="l">
                <a:lnSpc>
                  <a:spcPts val="39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78664" y="1796008"/>
            <a:ext cx="8490992" cy="8490992"/>
          </a:xfrm>
          <a:custGeom>
            <a:avLst/>
            <a:gdLst/>
            <a:ahLst/>
            <a:cxnLst/>
            <a:rect r="r" b="b" t="t" l="l"/>
            <a:pathLst>
              <a:path h="8490992" w="8490992">
                <a:moveTo>
                  <a:pt x="0" y="0"/>
                </a:moveTo>
                <a:lnTo>
                  <a:pt x="8490991" y="0"/>
                </a:lnTo>
                <a:lnTo>
                  <a:pt x="8490991" y="8490992"/>
                </a:lnTo>
                <a:lnTo>
                  <a:pt x="0" y="849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39025" y="2398198"/>
            <a:ext cx="8833319" cy="5490604"/>
            <a:chOff x="0" y="0"/>
            <a:chExt cx="11777759" cy="732080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0800"/>
              <a:ext cx="11777759" cy="177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30"/>
                </a:lnSpc>
              </a:pPr>
              <a:r>
                <a:rPr lang="en-US" sz="8775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INTRODUCCION 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74815"/>
              <a:ext cx="11777759" cy="4672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15315" indent="-307658" lvl="1">
                <a:lnSpc>
                  <a:spcPts val="3990"/>
                </a:lnSpc>
                <a:buFont typeface="Arial"/>
                <a:buChar char="•"/>
              </a:pPr>
              <a:r>
                <a:rPr lang="en-US" sz="285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Necesid</a:t>
              </a:r>
              <a:r>
                <a:rPr lang="en-US" sz="285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ad de compras digitales accesibles.</a:t>
              </a:r>
            </a:p>
            <a:p>
              <a:pPr algn="l">
                <a:lnSpc>
                  <a:spcPts val="3990"/>
                </a:lnSpc>
              </a:pPr>
            </a:p>
            <a:p>
              <a:pPr algn="l" marL="615315" indent="-307658" lvl="1">
                <a:lnSpc>
                  <a:spcPts val="3990"/>
                </a:lnSpc>
                <a:buFont typeface="Arial"/>
                <a:buChar char="•"/>
              </a:pPr>
              <a:r>
                <a:rPr lang="en-US" sz="285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Alineado a tendencias de digitalización.</a:t>
              </a:r>
            </a:p>
            <a:p>
              <a:pPr algn="l">
                <a:lnSpc>
                  <a:spcPts val="3990"/>
                </a:lnSpc>
              </a:pPr>
            </a:p>
            <a:p>
              <a:pPr algn="l" marL="615315" indent="-307658" lvl="1">
                <a:lnSpc>
                  <a:spcPts val="3990"/>
                </a:lnSpc>
                <a:buFont typeface="Arial"/>
                <a:buChar char="•"/>
              </a:pPr>
              <a:r>
                <a:rPr lang="en-US" sz="285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Enfoque en comodidad y rapidez para el usuario.</a:t>
              </a:r>
            </a:p>
            <a:p>
              <a:pPr algn="l">
                <a:lnSpc>
                  <a:spcPts val="39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4890" y="1881748"/>
            <a:ext cx="7097493" cy="7097493"/>
          </a:xfrm>
          <a:custGeom>
            <a:avLst/>
            <a:gdLst/>
            <a:ahLst/>
            <a:cxnLst/>
            <a:rect r="r" b="b" t="t" l="l"/>
            <a:pathLst>
              <a:path h="7097493" w="7097493">
                <a:moveTo>
                  <a:pt x="0" y="0"/>
                </a:moveTo>
                <a:lnTo>
                  <a:pt x="7097493" y="0"/>
                </a:lnTo>
                <a:lnTo>
                  <a:pt x="7097493" y="7097493"/>
                </a:lnTo>
                <a:lnTo>
                  <a:pt x="0" y="709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0365" y="2429540"/>
            <a:ext cx="13767269" cy="5427921"/>
            <a:chOff x="0" y="0"/>
            <a:chExt cx="18356359" cy="72372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329564"/>
              <a:ext cx="18356359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¿Por qué Singular-Fit?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8356359" cy="1501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70"/>
                </a:lnSpc>
              </a:pPr>
              <a:r>
                <a:rPr lang="en-US" b="true" sz="7475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J</a:t>
              </a:r>
              <a:r>
                <a:rPr lang="en-US" b="true" sz="7475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ustificación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838072"/>
              <a:ext cx="18356359" cy="3245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01968" indent="-250984" lvl="1">
                <a:lnSpc>
                  <a:spcPts val="3254"/>
                </a:lnSpc>
                <a:buFont typeface="Arial"/>
                <a:buChar char="•"/>
              </a:pPr>
              <a:r>
                <a:rPr lang="en-US" sz="232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Solu</a:t>
              </a:r>
              <a:r>
                <a:rPr lang="en-US" sz="232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ción simple y accesible para la compra de ropa.</a:t>
              </a:r>
            </a:p>
            <a:p>
              <a:pPr algn="ctr">
                <a:lnSpc>
                  <a:spcPts val="3254"/>
                </a:lnSpc>
              </a:pPr>
            </a:p>
            <a:p>
              <a:pPr algn="ctr" marL="501968" indent="-250984" lvl="1">
                <a:lnSpc>
                  <a:spcPts val="3254"/>
                </a:lnSpc>
                <a:buFont typeface="Arial"/>
                <a:buChar char="•"/>
              </a:pPr>
              <a:r>
                <a:rPr lang="en-US" sz="232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Enfoque en la experiencia rápida y sin complicaciones.</a:t>
              </a:r>
            </a:p>
            <a:p>
              <a:pPr algn="ctr">
                <a:lnSpc>
                  <a:spcPts val="3254"/>
                </a:lnSpc>
              </a:pPr>
            </a:p>
            <a:p>
              <a:pPr algn="ctr" marL="501968" indent="-250984" lvl="1">
                <a:lnSpc>
                  <a:spcPts val="3254"/>
                </a:lnSpc>
                <a:buFont typeface="Arial"/>
                <a:buChar char="•"/>
              </a:pPr>
              <a:r>
                <a:rPr lang="en-US" sz="232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Respuesta a la digitalización creciente en Perú.</a:t>
              </a:r>
            </a:p>
            <a:p>
              <a:pPr algn="ctr">
                <a:lnSpc>
                  <a:spcPts val="3254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5885" y="1666763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Objetivos del Proyecto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375885" y="5838825"/>
            <a:ext cx="2287958" cy="3996192"/>
          </a:xfrm>
          <a:prstGeom prst="rect">
            <a:avLst/>
          </a:prstGeom>
          <a:solidFill>
            <a:srgbClr val="10B5B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547335" y="6459568"/>
            <a:ext cx="1945058" cy="295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4"/>
              </a:lnSpc>
            </a:pPr>
            <a:r>
              <a:rPr lang="en-US" sz="2824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Aument</a:t>
            </a:r>
            <a:r>
              <a:rPr lang="en-US" sz="2824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ar tráfico web (+15% en 6 meses).</a:t>
            </a:r>
          </a:p>
          <a:p>
            <a:pPr algn="l">
              <a:lnSpc>
                <a:spcPts val="3954"/>
              </a:lnSpc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4687953" y="5838825"/>
            <a:ext cx="2287958" cy="3996192"/>
          </a:xfrm>
          <a:prstGeom prst="rect">
            <a:avLst/>
          </a:prstGeom>
          <a:solidFill>
            <a:srgbClr val="10B5B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4859403" y="6459568"/>
            <a:ext cx="1945058" cy="295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4"/>
              </a:lnSpc>
            </a:pPr>
            <a:r>
              <a:rPr lang="en-US" sz="2824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Al</a:t>
            </a:r>
            <a:r>
              <a:rPr lang="en-US" sz="2824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canzar 5% de conversión en 12 meses.</a:t>
            </a:r>
          </a:p>
          <a:p>
            <a:pPr algn="l">
              <a:lnSpc>
                <a:spcPts val="3954"/>
              </a:lnSpc>
            </a:pPr>
          </a:p>
        </p:txBody>
      </p:sp>
      <p:sp>
        <p:nvSpPr>
          <p:cNvPr name="AutoShape 7" id="7"/>
          <p:cNvSpPr/>
          <p:nvPr/>
        </p:nvSpPr>
        <p:spPr>
          <a:xfrm rot="0">
            <a:off x="8000021" y="5838825"/>
            <a:ext cx="2287958" cy="3996192"/>
          </a:xfrm>
          <a:prstGeom prst="rect">
            <a:avLst/>
          </a:prstGeom>
          <a:solidFill>
            <a:srgbClr val="10B5B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8171471" y="6459568"/>
            <a:ext cx="1945058" cy="295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829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Logr</a:t>
            </a:r>
            <a:r>
              <a:rPr lang="en-US" sz="2829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ar 500 usuarios registrados en 9 meses.</a:t>
            </a:r>
          </a:p>
          <a:p>
            <a:pPr algn="l">
              <a:lnSpc>
                <a:spcPts val="3961"/>
              </a:lnSpc>
            </a:pPr>
          </a:p>
        </p:txBody>
      </p:sp>
      <p:sp>
        <p:nvSpPr>
          <p:cNvPr name="AutoShape 9" id="9"/>
          <p:cNvSpPr/>
          <p:nvPr/>
        </p:nvSpPr>
        <p:spPr>
          <a:xfrm rot="0">
            <a:off x="11312089" y="5838825"/>
            <a:ext cx="2287958" cy="3996192"/>
          </a:xfrm>
          <a:prstGeom prst="rect">
            <a:avLst/>
          </a:prstGeom>
          <a:solidFill>
            <a:srgbClr val="10B5BF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1483539" y="6459568"/>
            <a:ext cx="1945058" cy="295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4"/>
              </a:lnSpc>
            </a:pPr>
            <a:r>
              <a:rPr lang="en-US" sz="2824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Redu</a:t>
            </a:r>
            <a:r>
              <a:rPr lang="en-US" sz="2824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cir carritos abandonados (-20%).</a:t>
            </a:r>
          </a:p>
          <a:p>
            <a:pPr algn="l">
              <a:lnSpc>
                <a:spcPts val="3954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rot="0">
            <a:off x="14624157" y="5838825"/>
            <a:ext cx="2287958" cy="3996192"/>
          </a:xfrm>
          <a:prstGeom prst="rect">
            <a:avLst/>
          </a:prstGeom>
          <a:solidFill>
            <a:srgbClr val="10B5BF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4795607" y="6459568"/>
            <a:ext cx="1945058" cy="246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1"/>
              </a:lnSpc>
            </a:pPr>
            <a:r>
              <a:rPr lang="en-US" sz="2829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Cumplir 100% requisi</a:t>
            </a:r>
            <a:r>
              <a:rPr lang="en-US" sz="2829">
                <a:solidFill>
                  <a:srgbClr val="141414"/>
                </a:solidFill>
                <a:latin typeface="Poppins Light"/>
                <a:ea typeface="Poppins Light"/>
                <a:cs typeface="Poppins Light"/>
                <a:sym typeface="Poppins Light"/>
              </a:rPr>
              <a:t>tos legales.</a:t>
            </a:r>
          </a:p>
          <a:p>
            <a:pPr algn="l">
              <a:lnSpc>
                <a:spcPts val="396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75885" y="3275098"/>
            <a:ext cx="1553623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Objetivo General: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Lanz</a:t>
            </a:r>
            <a:r>
              <a:rPr lang="en-US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 y posici</a:t>
            </a:r>
            <a:r>
              <a:rPr lang="en-US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onar Singular-Fit en el mercado peruano.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5885" y="4905375"/>
            <a:ext cx="1553623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Objetivos Específ</a:t>
            </a:r>
            <a:r>
              <a:rPr lang="en-US" sz="3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icos: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00858" y="2876666"/>
            <a:ext cx="2037212" cy="1522606"/>
            <a:chOff x="0" y="0"/>
            <a:chExt cx="1024325" cy="7655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4325" cy="765577"/>
            </a:xfrm>
            <a:custGeom>
              <a:avLst/>
              <a:gdLst/>
              <a:ahLst/>
              <a:cxnLst/>
              <a:rect r="r" b="b" t="t" l="l"/>
              <a:pathLst>
                <a:path h="765577" w="1024325">
                  <a:moveTo>
                    <a:pt x="100774" y="0"/>
                  </a:moveTo>
                  <a:lnTo>
                    <a:pt x="923551" y="0"/>
                  </a:lnTo>
                  <a:cubicBezTo>
                    <a:pt x="950278" y="0"/>
                    <a:pt x="975910" y="10617"/>
                    <a:pt x="994809" y="29516"/>
                  </a:cubicBezTo>
                  <a:cubicBezTo>
                    <a:pt x="1013708" y="48415"/>
                    <a:pt x="1024325" y="74047"/>
                    <a:pt x="1024325" y="100774"/>
                  </a:cubicBezTo>
                  <a:lnTo>
                    <a:pt x="1024325" y="664803"/>
                  </a:lnTo>
                  <a:cubicBezTo>
                    <a:pt x="1024325" y="720459"/>
                    <a:pt x="979207" y="765577"/>
                    <a:pt x="923551" y="765577"/>
                  </a:cubicBezTo>
                  <a:lnTo>
                    <a:pt x="100774" y="765577"/>
                  </a:lnTo>
                  <a:cubicBezTo>
                    <a:pt x="45118" y="765577"/>
                    <a:pt x="0" y="720459"/>
                    <a:pt x="0" y="664803"/>
                  </a:cubicBezTo>
                  <a:lnTo>
                    <a:pt x="0" y="100774"/>
                  </a:lnTo>
                  <a:cubicBezTo>
                    <a:pt x="0" y="45118"/>
                    <a:pt x="45118" y="0"/>
                    <a:pt x="100774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24325" cy="794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79359" y="2460230"/>
            <a:ext cx="2038432" cy="1616524"/>
            <a:chOff x="0" y="0"/>
            <a:chExt cx="102493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4939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939">
                  <a:moveTo>
                    <a:pt x="100714" y="0"/>
                  </a:moveTo>
                  <a:lnTo>
                    <a:pt x="924225" y="0"/>
                  </a:lnTo>
                  <a:cubicBezTo>
                    <a:pt x="950936" y="0"/>
                    <a:pt x="976553" y="10611"/>
                    <a:pt x="995440" y="29498"/>
                  </a:cubicBezTo>
                  <a:cubicBezTo>
                    <a:pt x="1014328" y="48386"/>
                    <a:pt x="1024939" y="74003"/>
                    <a:pt x="1024939" y="100714"/>
                  </a:cubicBezTo>
                  <a:lnTo>
                    <a:pt x="1024939" y="712086"/>
                  </a:lnTo>
                  <a:cubicBezTo>
                    <a:pt x="1024939" y="738797"/>
                    <a:pt x="1014328" y="764414"/>
                    <a:pt x="995440" y="783302"/>
                  </a:cubicBezTo>
                  <a:cubicBezTo>
                    <a:pt x="976553" y="802189"/>
                    <a:pt x="950936" y="812800"/>
                    <a:pt x="924225" y="812800"/>
                  </a:cubicBezTo>
                  <a:lnTo>
                    <a:pt x="100714" y="812800"/>
                  </a:lnTo>
                  <a:cubicBezTo>
                    <a:pt x="74003" y="812800"/>
                    <a:pt x="48386" y="802189"/>
                    <a:pt x="29498" y="783302"/>
                  </a:cubicBezTo>
                  <a:cubicBezTo>
                    <a:pt x="10611" y="764414"/>
                    <a:pt x="0" y="738797"/>
                    <a:pt x="0" y="712086"/>
                  </a:cubicBezTo>
                  <a:lnTo>
                    <a:pt x="0" y="100714"/>
                  </a:lnTo>
                  <a:cubicBezTo>
                    <a:pt x="0" y="74003"/>
                    <a:pt x="10611" y="48386"/>
                    <a:pt x="29498" y="29498"/>
                  </a:cubicBezTo>
                  <a:cubicBezTo>
                    <a:pt x="48386" y="10611"/>
                    <a:pt x="74003" y="0"/>
                    <a:pt x="100714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02493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42944" y="3077767"/>
            <a:ext cx="1160083" cy="1050402"/>
          </a:xfrm>
          <a:custGeom>
            <a:avLst/>
            <a:gdLst/>
            <a:ahLst/>
            <a:cxnLst/>
            <a:rect r="r" b="b" t="t" l="l"/>
            <a:pathLst>
              <a:path h="1050402" w="1160083">
                <a:moveTo>
                  <a:pt x="0" y="0"/>
                </a:moveTo>
                <a:lnTo>
                  <a:pt x="1160082" y="0"/>
                </a:lnTo>
                <a:lnTo>
                  <a:pt x="1160082" y="1050402"/>
                </a:lnTo>
                <a:lnTo>
                  <a:pt x="0" y="1050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326905" y="5394629"/>
            <a:ext cx="1854952" cy="1763079"/>
            <a:chOff x="0" y="0"/>
            <a:chExt cx="932683" cy="8864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2683" cy="886489"/>
            </a:xfrm>
            <a:custGeom>
              <a:avLst/>
              <a:gdLst/>
              <a:ahLst/>
              <a:cxnLst/>
              <a:rect r="r" b="b" t="t" l="l"/>
              <a:pathLst>
                <a:path h="886489" w="932683">
                  <a:moveTo>
                    <a:pt x="110676" y="0"/>
                  </a:moveTo>
                  <a:lnTo>
                    <a:pt x="822007" y="0"/>
                  </a:lnTo>
                  <a:cubicBezTo>
                    <a:pt x="851360" y="0"/>
                    <a:pt x="879511" y="11660"/>
                    <a:pt x="900267" y="32416"/>
                  </a:cubicBezTo>
                  <a:cubicBezTo>
                    <a:pt x="921023" y="53172"/>
                    <a:pt x="932683" y="81323"/>
                    <a:pt x="932683" y="110676"/>
                  </a:cubicBezTo>
                  <a:lnTo>
                    <a:pt x="932683" y="775813"/>
                  </a:lnTo>
                  <a:cubicBezTo>
                    <a:pt x="932683" y="805166"/>
                    <a:pt x="921023" y="833317"/>
                    <a:pt x="900267" y="854073"/>
                  </a:cubicBezTo>
                  <a:cubicBezTo>
                    <a:pt x="879511" y="874828"/>
                    <a:pt x="851360" y="886489"/>
                    <a:pt x="822007" y="886489"/>
                  </a:cubicBezTo>
                  <a:lnTo>
                    <a:pt x="110676" y="886489"/>
                  </a:lnTo>
                  <a:cubicBezTo>
                    <a:pt x="81323" y="886489"/>
                    <a:pt x="53172" y="874828"/>
                    <a:pt x="32416" y="854073"/>
                  </a:cubicBezTo>
                  <a:cubicBezTo>
                    <a:pt x="11660" y="833317"/>
                    <a:pt x="0" y="805166"/>
                    <a:pt x="0" y="775813"/>
                  </a:cubicBezTo>
                  <a:lnTo>
                    <a:pt x="0" y="110676"/>
                  </a:lnTo>
                  <a:cubicBezTo>
                    <a:pt x="0" y="81323"/>
                    <a:pt x="11660" y="53172"/>
                    <a:pt x="32416" y="32416"/>
                  </a:cubicBezTo>
                  <a:cubicBezTo>
                    <a:pt x="53172" y="11660"/>
                    <a:pt x="81323" y="0"/>
                    <a:pt x="110676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932683" cy="915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836830" y="5541184"/>
            <a:ext cx="1707049" cy="1616524"/>
            <a:chOff x="0" y="0"/>
            <a:chExt cx="85831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8317" cy="812800"/>
            </a:xfrm>
            <a:custGeom>
              <a:avLst/>
              <a:gdLst/>
              <a:ahLst/>
              <a:cxnLst/>
              <a:rect r="r" b="b" t="t" l="l"/>
              <a:pathLst>
                <a:path h="812800" w="858317">
                  <a:moveTo>
                    <a:pt x="120265" y="0"/>
                  </a:moveTo>
                  <a:lnTo>
                    <a:pt x="738052" y="0"/>
                  </a:lnTo>
                  <a:cubicBezTo>
                    <a:pt x="804472" y="0"/>
                    <a:pt x="858317" y="53845"/>
                    <a:pt x="858317" y="120265"/>
                  </a:cubicBezTo>
                  <a:lnTo>
                    <a:pt x="858317" y="692535"/>
                  </a:lnTo>
                  <a:cubicBezTo>
                    <a:pt x="858317" y="724431"/>
                    <a:pt x="845646" y="755021"/>
                    <a:pt x="823092" y="777575"/>
                  </a:cubicBezTo>
                  <a:cubicBezTo>
                    <a:pt x="800538" y="800129"/>
                    <a:pt x="769948" y="812800"/>
                    <a:pt x="738052" y="812800"/>
                  </a:cubicBezTo>
                  <a:lnTo>
                    <a:pt x="120265" y="812800"/>
                  </a:lnTo>
                  <a:cubicBezTo>
                    <a:pt x="53845" y="812800"/>
                    <a:pt x="0" y="758955"/>
                    <a:pt x="0" y="692535"/>
                  </a:cubicBezTo>
                  <a:lnTo>
                    <a:pt x="0" y="120265"/>
                  </a:lnTo>
                  <a:cubicBezTo>
                    <a:pt x="0" y="53845"/>
                    <a:pt x="53845" y="0"/>
                    <a:pt x="120265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58317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200098" y="-15768"/>
            <a:ext cx="16686084" cy="205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211"/>
              </a:lnSpc>
              <a:spcBef>
                <a:spcPct val="0"/>
              </a:spcBef>
            </a:pPr>
            <a:r>
              <a:rPr lang="en-US" b="true" sz="13509">
                <a:solidFill>
                  <a:srgbClr val="FEFEFE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Diagnostico Septe: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652970" y="2584418"/>
            <a:ext cx="1646858" cy="1700554"/>
            <a:chOff x="0" y="0"/>
            <a:chExt cx="828052" cy="8550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28052" cy="855051"/>
            </a:xfrm>
            <a:custGeom>
              <a:avLst/>
              <a:gdLst/>
              <a:ahLst/>
              <a:cxnLst/>
              <a:rect r="r" b="b" t="t" l="l"/>
              <a:pathLst>
                <a:path h="855051" w="828052">
                  <a:moveTo>
                    <a:pt x="124661" y="0"/>
                  </a:moveTo>
                  <a:lnTo>
                    <a:pt x="703391" y="0"/>
                  </a:lnTo>
                  <a:cubicBezTo>
                    <a:pt x="736453" y="0"/>
                    <a:pt x="768161" y="13134"/>
                    <a:pt x="791540" y="36512"/>
                  </a:cubicBezTo>
                  <a:cubicBezTo>
                    <a:pt x="814918" y="59891"/>
                    <a:pt x="828052" y="91599"/>
                    <a:pt x="828052" y="124661"/>
                  </a:cubicBezTo>
                  <a:lnTo>
                    <a:pt x="828052" y="730391"/>
                  </a:lnTo>
                  <a:cubicBezTo>
                    <a:pt x="828052" y="763453"/>
                    <a:pt x="814918" y="795161"/>
                    <a:pt x="791540" y="818539"/>
                  </a:cubicBezTo>
                  <a:cubicBezTo>
                    <a:pt x="768161" y="841917"/>
                    <a:pt x="736453" y="855051"/>
                    <a:pt x="703391" y="855051"/>
                  </a:cubicBezTo>
                  <a:lnTo>
                    <a:pt x="124661" y="855051"/>
                  </a:lnTo>
                  <a:cubicBezTo>
                    <a:pt x="91599" y="855051"/>
                    <a:pt x="59891" y="841917"/>
                    <a:pt x="36512" y="818539"/>
                  </a:cubicBezTo>
                  <a:cubicBezTo>
                    <a:pt x="13134" y="795161"/>
                    <a:pt x="0" y="763453"/>
                    <a:pt x="0" y="730391"/>
                  </a:cubicBezTo>
                  <a:lnTo>
                    <a:pt x="0" y="124661"/>
                  </a:lnTo>
                  <a:cubicBezTo>
                    <a:pt x="0" y="91599"/>
                    <a:pt x="13134" y="59891"/>
                    <a:pt x="36512" y="36512"/>
                  </a:cubicBezTo>
                  <a:cubicBezTo>
                    <a:pt x="59891" y="13134"/>
                    <a:pt x="91599" y="0"/>
                    <a:pt x="124661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28052" cy="883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883167" y="2702186"/>
            <a:ext cx="1132611" cy="1132611"/>
          </a:xfrm>
          <a:custGeom>
            <a:avLst/>
            <a:gdLst/>
            <a:ahLst/>
            <a:cxnLst/>
            <a:rect r="r" b="b" t="t" l="l"/>
            <a:pathLst>
              <a:path h="1132611" w="1132611">
                <a:moveTo>
                  <a:pt x="0" y="0"/>
                </a:moveTo>
                <a:lnTo>
                  <a:pt x="1132611" y="0"/>
                </a:lnTo>
                <a:lnTo>
                  <a:pt x="1132611" y="1132612"/>
                </a:lnTo>
                <a:lnTo>
                  <a:pt x="0" y="1132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247366" y="5656122"/>
            <a:ext cx="885979" cy="1254930"/>
          </a:xfrm>
          <a:custGeom>
            <a:avLst/>
            <a:gdLst/>
            <a:ahLst/>
            <a:cxnLst/>
            <a:rect r="r" b="b" t="t" l="l"/>
            <a:pathLst>
              <a:path h="1254930" w="885979">
                <a:moveTo>
                  <a:pt x="0" y="0"/>
                </a:moveTo>
                <a:lnTo>
                  <a:pt x="885978" y="0"/>
                </a:lnTo>
                <a:lnTo>
                  <a:pt x="885978" y="1254931"/>
                </a:lnTo>
                <a:lnTo>
                  <a:pt x="0" y="125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655" t="0" r="-40398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46359" y="5656122"/>
            <a:ext cx="1216045" cy="1221474"/>
          </a:xfrm>
          <a:custGeom>
            <a:avLst/>
            <a:gdLst/>
            <a:ahLst/>
            <a:cxnLst/>
            <a:rect r="r" b="b" t="t" l="l"/>
            <a:pathLst>
              <a:path h="1221474" w="1216045">
                <a:moveTo>
                  <a:pt x="0" y="0"/>
                </a:moveTo>
                <a:lnTo>
                  <a:pt x="1216044" y="0"/>
                </a:lnTo>
                <a:lnTo>
                  <a:pt x="1216044" y="1221474"/>
                </a:lnTo>
                <a:lnTo>
                  <a:pt x="0" y="1221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881201" y="2876666"/>
            <a:ext cx="1220730" cy="1200087"/>
          </a:xfrm>
          <a:custGeom>
            <a:avLst/>
            <a:gdLst/>
            <a:ahLst/>
            <a:cxnLst/>
            <a:rect r="r" b="b" t="t" l="l"/>
            <a:pathLst>
              <a:path h="1200087" w="1220730">
                <a:moveTo>
                  <a:pt x="0" y="0"/>
                </a:moveTo>
                <a:lnTo>
                  <a:pt x="1220729" y="0"/>
                </a:lnTo>
                <a:lnTo>
                  <a:pt x="1220729" y="1200088"/>
                </a:lnTo>
                <a:lnTo>
                  <a:pt x="0" y="12000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72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78708" y="4399272"/>
            <a:ext cx="3219107" cy="5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b="true" sz="4199">
                <a:solidFill>
                  <a:srgbClr val="FEFEFE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SOCIAL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59026" y="7386946"/>
            <a:ext cx="3235447" cy="5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1"/>
              </a:lnSpc>
            </a:pPr>
            <a:r>
              <a:rPr lang="en-US" b="true" sz="4199">
                <a:solidFill>
                  <a:srgbClr val="FEFEFE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ECONOMICO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48057" y="4505510"/>
            <a:ext cx="3142815" cy="5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1"/>
              </a:lnSpc>
            </a:pPr>
            <a:r>
              <a:rPr lang="en-US" b="true" sz="4199">
                <a:solidFill>
                  <a:srgbClr val="FEFEFE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TECNOLÓGICO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39219" y="7386946"/>
            <a:ext cx="3142815" cy="5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1"/>
              </a:lnSpc>
            </a:pPr>
            <a:r>
              <a:rPr lang="en-US" b="true" sz="4199">
                <a:solidFill>
                  <a:srgbClr val="FEFEFE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POLÍTICO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88071" y="4994952"/>
            <a:ext cx="4094642" cy="163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3"/>
              </a:lnSpc>
            </a:pPr>
            <a:r>
              <a:rPr lang="en-US" b="true" sz="1768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tecnología está de nuestro lado. Vamos a usar Spring Boot y Angular, que son tecnologías modernas para crear un sitio web rápido, seguro y compatible con celulares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97815" y="7875006"/>
            <a:ext cx="4345128" cy="151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6"/>
              </a:lnSpc>
            </a:pPr>
            <a:r>
              <a:rPr lang="en-US" b="true" sz="1650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Perú mantiene una inflación controlada y el comercio electrónico sigue creciendo. Esto presenta una gran oportunidad de crecimiento moderado, sensibilidad de precios.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9919" y="4791499"/>
            <a:ext cx="3621368" cy="257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2"/>
              </a:lnSpc>
            </a:pPr>
            <a:r>
              <a:rPr lang="en-US" b="true" sz="1755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consumidor peruano está cada vez más familiarizado con el comercio electrónico, sobre todo después de la pandemia.Por eso, Singular Fit ofrece ropa de talla única para facilitar la compra y eliminar el estrés de elegir tallas.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40842" y="7884531"/>
            <a:ext cx="3566544" cy="157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b="true" sz="1728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El gobierno exige que los e-commerce cumplan con normas como la Ley de Protección de Datos y la implementación del Libro de Reclamaciones Virtual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057854" y="4513572"/>
            <a:ext cx="3142815" cy="51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1"/>
              </a:lnSpc>
            </a:pPr>
            <a:r>
              <a:rPr lang="en-US" b="true" sz="4199">
                <a:solidFill>
                  <a:srgbClr val="FEFEFE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ECOLÓGICO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72432" y="5012746"/>
            <a:ext cx="3427611" cy="213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b="true" sz="1661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 consumidores valoran mucho la responsabilidad ecológica, por eso vamos a usar empaques biodegradables y comunicar nuestras prácticas sostenibles como un valor añadido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10275" y="2862858"/>
            <a:ext cx="3086100" cy="2652117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04"/>
                </a:lnSpc>
              </a:pPr>
              <a:r>
                <a:rPr lang="en-US" sz="3574">
                  <a:solidFill>
                    <a:srgbClr val="141414"/>
                  </a:solidFill>
                  <a:latin typeface="Shrikhand"/>
                  <a:ea typeface="Shrikhand"/>
                  <a:cs typeface="Shrikhand"/>
                  <a:sym typeface="Shrikhand"/>
                </a:rPr>
                <a:t>F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48921" y="1019175"/>
            <a:ext cx="42454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6"/>
              </a:lnSpc>
            </a:pPr>
            <a:r>
              <a:rPr lang="en-US" sz="6846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ANÁLISIS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826404" y="2464019"/>
            <a:ext cx="6302836" cy="3158540"/>
            <a:chOff x="0" y="0"/>
            <a:chExt cx="8403782" cy="421138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8403782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OP</a:t>
              </a: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ORTUNIDADES: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96432"/>
              <a:ext cx="8403782" cy="267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6402" indent="-213201" lvl="1">
                <a:lnSpc>
                  <a:spcPts val="2764"/>
                </a:lnSpc>
                <a:buFont typeface="Arial"/>
                <a:buChar char="•"/>
              </a:pPr>
              <a:r>
                <a:rPr lang="en-US" sz="19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</a:t>
              </a:r>
              <a:r>
                <a:rPr lang="en-US" sz="19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recimiento del e-commerce.</a:t>
              </a:r>
            </a:p>
            <a:p>
              <a:pPr algn="l">
                <a:lnSpc>
                  <a:spcPts val="2764"/>
                </a:lnSpc>
              </a:pPr>
            </a:p>
            <a:p>
              <a:pPr algn="l" marL="426402" indent="-213201" lvl="1">
                <a:lnSpc>
                  <a:spcPts val="2764"/>
                </a:lnSpc>
                <a:buFont typeface="Arial"/>
                <a:buChar char="•"/>
              </a:pPr>
              <a:r>
                <a:rPr lang="en-US" sz="19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Mayor conciencia ecológica.</a:t>
              </a:r>
            </a:p>
            <a:p>
              <a:pPr algn="l">
                <a:lnSpc>
                  <a:spcPts val="2764"/>
                </a:lnSpc>
              </a:pPr>
            </a:p>
            <a:p>
              <a:pPr algn="l" marL="426402" indent="-213201" lvl="1">
                <a:lnSpc>
                  <a:spcPts val="2764"/>
                </a:lnSpc>
                <a:buFont typeface="Arial"/>
                <a:buChar char="•"/>
              </a:pPr>
              <a:r>
                <a:rPr lang="en-US" sz="19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Nuevas Tecnologias</a:t>
              </a:r>
            </a:p>
            <a:p>
              <a:pPr algn="l">
                <a:lnSpc>
                  <a:spcPts val="248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534995"/>
            <a:ext cx="6302836" cy="3206546"/>
            <a:chOff x="0" y="0"/>
            <a:chExt cx="8403782" cy="427539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8403782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9"/>
                </a:lnSpc>
              </a:pPr>
              <a:r>
                <a:rPr lang="en-US" sz="2775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</a:t>
              </a:r>
              <a:r>
                <a:rPr lang="en-US" sz="2775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EBILIDADES:</a:t>
              </a:r>
            </a:p>
            <a:p>
              <a:pPr algn="l">
                <a:lnSpc>
                  <a:spcPts val="3329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36107"/>
              <a:ext cx="8403782" cy="2703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5324" indent="-212662" lvl="1">
                <a:lnSpc>
                  <a:spcPts val="2758"/>
                </a:lnSpc>
                <a:buFont typeface="Arial"/>
                <a:buChar char="•"/>
              </a:pPr>
              <a:r>
                <a:rPr lang="en-US" sz="197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Límit</a:t>
              </a:r>
              <a:r>
                <a:rPr lang="en-US" sz="197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 en oferta de tallas.</a:t>
              </a:r>
            </a:p>
            <a:p>
              <a:pPr algn="l">
                <a:lnSpc>
                  <a:spcPts val="2758"/>
                </a:lnSpc>
              </a:pPr>
            </a:p>
            <a:p>
              <a:pPr algn="l" marL="425324" indent="-212662" lvl="1">
                <a:lnSpc>
                  <a:spcPts val="2758"/>
                </a:lnSpc>
                <a:buFont typeface="Arial"/>
                <a:buChar char="•"/>
              </a:pPr>
              <a:r>
                <a:rPr lang="en-US" sz="197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Dependencia del marketing digital.</a:t>
              </a:r>
            </a:p>
            <a:p>
              <a:pPr algn="l">
                <a:lnSpc>
                  <a:spcPts val="2758"/>
                </a:lnSpc>
              </a:pPr>
            </a:p>
            <a:p>
              <a:pPr algn="l" marL="425324" indent="-212662" lvl="1">
                <a:lnSpc>
                  <a:spcPts val="2758"/>
                </a:lnSpc>
                <a:buFont typeface="Arial"/>
                <a:buChar char="•"/>
              </a:pPr>
              <a:r>
                <a:rPr lang="en-US" sz="197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Costes Ajustados al mercado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85164" y="6534995"/>
            <a:ext cx="6302836" cy="2999155"/>
            <a:chOff x="0" y="0"/>
            <a:chExt cx="8403782" cy="399887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8403782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10"/>
                </a:lnSpc>
              </a:pPr>
              <a:r>
                <a:rPr lang="en-US" sz="2925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AM</a:t>
              </a:r>
              <a:r>
                <a:rPr lang="en-US" sz="2925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ENAZAS:</a:t>
              </a:r>
            </a:p>
            <a:p>
              <a:pPr algn="l">
                <a:lnSpc>
                  <a:spcPts val="351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71032"/>
              <a:ext cx="8403782" cy="2483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Alta</a:t>
              </a: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competencia.</a:t>
              </a:r>
            </a:p>
            <a:p>
              <a:pPr algn="l">
                <a:lnSpc>
                  <a:spcPts val="2485"/>
                </a:lnSpc>
              </a:pPr>
            </a:p>
            <a:p>
              <a:pPr algn="l" marL="383222" indent="-191611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Cambios regulatorios.</a:t>
              </a:r>
            </a:p>
            <a:p>
              <a:pPr algn="l">
                <a:lnSpc>
                  <a:spcPts val="2485"/>
                </a:lnSpc>
              </a:pPr>
            </a:p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Limitación Proveedores</a:t>
              </a:r>
            </a:p>
            <a:p>
              <a:pPr algn="l">
                <a:lnSpc>
                  <a:spcPts val="248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2464019"/>
            <a:ext cx="6302836" cy="3158540"/>
            <a:chOff x="0" y="0"/>
            <a:chExt cx="8403782" cy="421138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8403782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</a:t>
              </a: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ORTALEZAS: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396432"/>
              <a:ext cx="8403782" cy="267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6402" indent="-213201" lvl="1">
                <a:lnSpc>
                  <a:spcPts val="2764"/>
                </a:lnSpc>
                <a:buFont typeface="Arial"/>
                <a:buChar char="•"/>
              </a:pPr>
              <a:r>
                <a:rPr lang="en-US" sz="19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</a:t>
              </a:r>
              <a:r>
                <a:rPr lang="en-US" sz="19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implicidad en la compra.</a:t>
              </a:r>
            </a:p>
            <a:p>
              <a:pPr algn="l">
                <a:lnSpc>
                  <a:spcPts val="2764"/>
                </a:lnSpc>
              </a:pPr>
            </a:p>
            <a:p>
              <a:pPr algn="l" marL="426402" indent="-213201" lvl="1">
                <a:lnSpc>
                  <a:spcPts val="2764"/>
                </a:lnSpc>
                <a:buFont typeface="Arial"/>
                <a:buChar char="•"/>
              </a:pPr>
              <a:r>
                <a:rPr lang="en-US" sz="19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Tecnologías modernas.</a:t>
              </a:r>
            </a:p>
            <a:p>
              <a:pPr algn="l">
                <a:lnSpc>
                  <a:spcPts val="2764"/>
                </a:lnSpc>
              </a:pPr>
            </a:p>
            <a:p>
              <a:pPr algn="l" marL="426402" indent="-213201" lvl="1">
                <a:lnSpc>
                  <a:spcPts val="2764"/>
                </a:lnSpc>
                <a:buFont typeface="Arial"/>
                <a:buChar char="•"/>
              </a:pPr>
              <a:r>
                <a:rPr lang="en-US" sz="19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Precios mas accesibles al publico</a:t>
              </a:r>
            </a:p>
            <a:p>
              <a:pPr algn="l">
                <a:lnSpc>
                  <a:spcPts val="248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425585" y="4296501"/>
            <a:ext cx="3086100" cy="2652117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04"/>
                </a:lnSpc>
              </a:pPr>
              <a:r>
                <a:rPr lang="en-US" sz="3574">
                  <a:solidFill>
                    <a:srgbClr val="000000"/>
                  </a:solidFill>
                  <a:latin typeface="Shrikhand"/>
                  <a:ea typeface="Shrikhand"/>
                  <a:cs typeface="Shrikhand"/>
                  <a:sym typeface="Shrikhand"/>
                </a:rPr>
                <a:t>O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010275" y="5622559"/>
            <a:ext cx="3086100" cy="2652117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64"/>
                </a:lnSpc>
              </a:pPr>
              <a:r>
                <a:rPr lang="en-US" sz="3474">
                  <a:solidFill>
                    <a:srgbClr val="000000"/>
                  </a:solidFill>
                  <a:latin typeface="Shrikhand"/>
                  <a:ea typeface="Shrikhand"/>
                  <a:cs typeface="Shrikhand"/>
                  <a:sym typeface="Shrikhand"/>
                </a:rPr>
                <a:t>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425585" y="7089424"/>
            <a:ext cx="3086100" cy="2652117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04"/>
                </a:lnSpc>
              </a:pPr>
              <a:r>
                <a:rPr lang="en-US" sz="3574">
                  <a:solidFill>
                    <a:srgbClr val="000000"/>
                  </a:solidFill>
                  <a:latin typeface="Shrikhand"/>
                  <a:ea typeface="Shrikhand"/>
                  <a:cs typeface="Shrikhand"/>
                  <a:sym typeface="Shrikhan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623802" y="7062580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0679" y="1522155"/>
            <a:ext cx="5887373" cy="6890264"/>
            <a:chOff x="0" y="0"/>
            <a:chExt cx="7849830" cy="918701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7849830" cy="383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89"/>
                </a:lnSpc>
              </a:pPr>
              <a:r>
                <a:rPr lang="en-US" sz="6324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Be</a:t>
              </a:r>
              <a:r>
                <a:rPr lang="en-US" sz="6324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neficiarios Directos:</a:t>
              </a:r>
            </a:p>
            <a:p>
              <a:pPr algn="l">
                <a:lnSpc>
                  <a:spcPts val="758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728386"/>
              <a:ext cx="7849830" cy="3384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3557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Usu</a:t>
              </a:r>
              <a:r>
                <a:rPr lang="en-US" sz="242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arios que buscan compras rápidas y sencillas.</a:t>
              </a:r>
            </a:p>
            <a:p>
              <a:pPr algn="l">
                <a:lnSpc>
                  <a:spcPts val="3394"/>
                </a:lnSpc>
              </a:pPr>
            </a:p>
            <a:p>
              <a:pPr algn="l" marL="523557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Equipo de desarrollo (experiencia en e-commerce).</a:t>
              </a:r>
            </a:p>
            <a:p>
              <a:pPr algn="l">
                <a:lnSpc>
                  <a:spcPts val="3394"/>
                </a:lnSpc>
              </a:pP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4934293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438602" y="1522155"/>
            <a:ext cx="5887373" cy="7804664"/>
            <a:chOff x="0" y="0"/>
            <a:chExt cx="7849830" cy="1040621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7849830" cy="383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89"/>
                </a:lnSpc>
              </a:pPr>
              <a:r>
                <a:rPr lang="en-US" sz="6324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Be</a:t>
              </a:r>
              <a:r>
                <a:rPr lang="en-US" sz="6324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neficiarios Indirectos:</a:t>
              </a:r>
            </a:p>
            <a:p>
              <a:pPr algn="l">
                <a:lnSpc>
                  <a:spcPts val="758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728386"/>
              <a:ext cx="7849830" cy="3694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1172" indent="-245586" lvl="1">
                <a:lnSpc>
                  <a:spcPts val="3184"/>
                </a:lnSpc>
                <a:buFont typeface="Arial"/>
                <a:buChar char="•"/>
              </a:pPr>
              <a:r>
                <a:rPr lang="en-US" sz="22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Empr</a:t>
              </a:r>
              <a:r>
                <a:rPr lang="en-US" sz="22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esas de servicios digitales.</a:t>
              </a:r>
            </a:p>
            <a:p>
              <a:pPr algn="l">
                <a:lnSpc>
                  <a:spcPts val="3184"/>
                </a:lnSpc>
              </a:pPr>
            </a:p>
            <a:p>
              <a:pPr algn="l" marL="491172" indent="-245586" lvl="1">
                <a:lnSpc>
                  <a:spcPts val="3184"/>
                </a:lnSpc>
                <a:buFont typeface="Arial"/>
                <a:buChar char="•"/>
              </a:pPr>
              <a:r>
                <a:rPr lang="en-US" sz="22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Economía local.</a:t>
              </a:r>
            </a:p>
            <a:p>
              <a:pPr algn="l">
                <a:lnSpc>
                  <a:spcPts val="3184"/>
                </a:lnSpc>
              </a:pPr>
            </a:p>
            <a:p>
              <a:pPr algn="l" marL="491172" indent="-245586" lvl="1">
                <a:lnSpc>
                  <a:spcPts val="3184"/>
                </a:lnSpc>
                <a:buFont typeface="Arial"/>
                <a:buChar char="•"/>
              </a:pPr>
              <a:r>
                <a:rPr lang="en-US" sz="22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Sociedad mediante modernización comercial.</a:t>
              </a:r>
            </a:p>
            <a:p>
              <a:pPr algn="l">
                <a:lnSpc>
                  <a:spcPts val="3185"/>
                </a:lnSpc>
              </a:pP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4934293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401055" y="1522155"/>
            <a:ext cx="8717831" cy="5248134"/>
          </a:xfrm>
          <a:custGeom>
            <a:avLst/>
            <a:gdLst/>
            <a:ahLst/>
            <a:cxnLst/>
            <a:rect r="r" b="b" t="t" l="l"/>
            <a:pathLst>
              <a:path h="5248134" w="8717831">
                <a:moveTo>
                  <a:pt x="0" y="0"/>
                </a:moveTo>
                <a:lnTo>
                  <a:pt x="8717831" y="0"/>
                </a:lnTo>
                <a:lnTo>
                  <a:pt x="8717831" y="5248134"/>
                </a:lnTo>
                <a:lnTo>
                  <a:pt x="0" y="5248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768" y="1619911"/>
            <a:ext cx="14835430" cy="2013873"/>
            <a:chOff x="0" y="0"/>
            <a:chExt cx="19780573" cy="26851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066039"/>
              <a:ext cx="19780573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19780573" cy="1235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50"/>
                </a:lnSpc>
              </a:pPr>
              <a:r>
                <a:rPr lang="en-US" sz="6125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Estr</a:t>
              </a:r>
              <a:r>
                <a:rPr lang="en-US" sz="6125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ategias y Difusión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1768" y="3481383"/>
            <a:ext cx="6611923" cy="7029222"/>
            <a:chOff x="0" y="0"/>
            <a:chExt cx="8815897" cy="93722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8815897" cy="1863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01"/>
                </a:lnSpc>
              </a:pPr>
              <a:r>
                <a:rPr lang="en-US" sz="4584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ESTR</a:t>
              </a:r>
              <a:r>
                <a:rPr lang="en-US" sz="4584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ATEGIAS DE DIFUSIÓN: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246447"/>
              <a:ext cx="8815897" cy="590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10429" indent="-305215" lvl="1">
                <a:lnSpc>
                  <a:spcPts val="3958"/>
                </a:lnSpc>
                <a:buFont typeface="Arial"/>
                <a:buChar char="•"/>
              </a:pPr>
              <a:r>
                <a:rPr lang="en-US" sz="2827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SEO</a:t>
              </a:r>
              <a:r>
                <a:rPr lang="en-US" sz="2827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y marketing en redes sociales.</a:t>
              </a:r>
            </a:p>
            <a:p>
              <a:pPr algn="l">
                <a:lnSpc>
                  <a:spcPts val="3958"/>
                </a:lnSpc>
              </a:pPr>
            </a:p>
            <a:p>
              <a:pPr algn="l" marL="610429" indent="-305215" lvl="1">
                <a:lnSpc>
                  <a:spcPts val="3958"/>
                </a:lnSpc>
                <a:buFont typeface="Arial"/>
                <a:buChar char="•"/>
              </a:pPr>
              <a:r>
                <a:rPr lang="en-US" sz="2827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Promoción de empaques eco amigables.</a:t>
              </a:r>
            </a:p>
            <a:p>
              <a:pPr algn="l">
                <a:lnSpc>
                  <a:spcPts val="3958"/>
                </a:lnSpc>
              </a:pPr>
            </a:p>
            <a:p>
              <a:pPr algn="l" marL="610428" indent="-305214" lvl="1">
                <a:lnSpc>
                  <a:spcPts val="3958"/>
                </a:lnSpc>
                <a:buFont typeface="Arial"/>
                <a:buChar char="•"/>
              </a:pPr>
              <a:r>
                <a:rPr lang="en-US" sz="2827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Fomento de confianza y cumplimiento legal.</a:t>
              </a:r>
            </a:p>
            <a:p>
              <a:pPr algn="l">
                <a:lnSpc>
                  <a:spcPts val="3958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2583454"/>
              <a:ext cx="8815897" cy="0"/>
            </a:xfrm>
            <a:prstGeom prst="line">
              <a:avLst/>
            </a:prstGeom>
            <a:ln cap="rnd" w="38819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647377" y="4181973"/>
            <a:ext cx="6611923" cy="4816541"/>
            <a:chOff x="0" y="0"/>
            <a:chExt cx="8815897" cy="642205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8815897" cy="931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01"/>
                </a:lnSpc>
              </a:pPr>
              <a:r>
                <a:rPr lang="en-US" sz="4584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IMPACTO ESPERADO: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33842"/>
              <a:ext cx="8815897" cy="378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5682" indent="-292841" lvl="1">
                <a:lnSpc>
                  <a:spcPts val="3797"/>
                </a:lnSpc>
                <a:buFont typeface="Arial"/>
                <a:buChar char="•"/>
              </a:pPr>
              <a:r>
                <a:rPr lang="en-US" sz="2712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</a:t>
              </a:r>
              <a:r>
                <a:rPr lang="en-US" sz="2712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ambio en la forma de adquirir ropa masculina en Perú.</a:t>
              </a:r>
            </a:p>
            <a:p>
              <a:pPr algn="l">
                <a:lnSpc>
                  <a:spcPts val="3797"/>
                </a:lnSpc>
              </a:pPr>
            </a:p>
            <a:p>
              <a:pPr algn="l" marL="585681" indent="-292841" lvl="1">
                <a:lnSpc>
                  <a:spcPts val="3797"/>
                </a:lnSpc>
                <a:buFont typeface="Arial"/>
                <a:buChar char="•"/>
              </a:pPr>
              <a:r>
                <a:rPr lang="en-US" sz="2712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Mejora de la eficiencia en la experiencia de compra.</a:t>
              </a:r>
            </a:p>
            <a:p>
              <a:pPr algn="l">
                <a:lnSpc>
                  <a:spcPts val="3797"/>
                </a:lnSpc>
              </a:pP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1651799"/>
              <a:ext cx="8815897" cy="0"/>
            </a:xfrm>
            <a:prstGeom prst="line">
              <a:avLst/>
            </a:prstGeom>
            <a:ln cap="rnd" w="38819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DAGlyw8Zky8</dc:identifier>
  <dcterms:modified xsi:type="dcterms:W3CDTF">2011-08-01T06:04:30Z</dcterms:modified>
  <cp:revision>1</cp:revision>
  <dc:title>ppt proyecto ecomerce</dc:title>
</cp:coreProperties>
</file>